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80" r:id="rId23"/>
    <p:sldId id="281" r:id="rId24"/>
    <p:sldId id="283" r:id="rId25"/>
    <p:sldId id="285" r:id="rId26"/>
    <p:sldId id="287" r:id="rId27"/>
    <p:sldId id="288" r:id="rId28"/>
    <p:sldId id="286" r:id="rId29"/>
    <p:sldId id="289" r:id="rId30"/>
    <p:sldId id="290" r:id="rId31"/>
    <p:sldId id="292" r:id="rId32"/>
    <p:sldId id="293" r:id="rId33"/>
    <p:sldId id="294" r:id="rId34"/>
    <p:sldId id="295" r:id="rId35"/>
    <p:sldId id="296" r:id="rId36"/>
    <p:sldId id="297" r:id="rId37"/>
    <p:sldId id="299" r:id="rId38"/>
    <p:sldId id="291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A3178867-F2A7-4898-8ADC-0EF34922860A}">
          <p14:sldIdLst>
            <p14:sldId id="256"/>
            <p14:sldId id="257"/>
            <p14:sldId id="258"/>
            <p14:sldId id="262"/>
            <p14:sldId id="259"/>
            <p14:sldId id="260"/>
            <p14:sldId id="261"/>
            <p14:sldId id="263"/>
            <p14:sldId id="264"/>
            <p14:sldId id="265"/>
            <p14:sldId id="266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8"/>
            <p14:sldId id="280"/>
            <p14:sldId id="281"/>
            <p14:sldId id="283"/>
            <p14:sldId id="285"/>
            <p14:sldId id="287"/>
            <p14:sldId id="288"/>
            <p14:sldId id="286"/>
            <p14:sldId id="289"/>
            <p14:sldId id="290"/>
            <p14:sldId id="292"/>
            <p14:sldId id="293"/>
            <p14:sldId id="294"/>
            <p14:sldId id="295"/>
            <p14:sldId id="296"/>
            <p14:sldId id="297"/>
            <p14:sldId id="299"/>
            <p14:sldId id="29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06.09.2016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819559">
            <a:off x="5768765" y="4447570"/>
            <a:ext cx="3103314" cy="2091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348880"/>
          </a:xfrm>
        </p:spPr>
        <p:txBody>
          <a:bodyPr anchor="ctr"/>
          <a:lstStyle/>
          <a:p>
            <a:pPr algn="ctr"/>
            <a:r>
              <a:rPr lang="ru-RU" sz="6000" cap="none" dirty="0" smtClean="0">
                <a:solidFill>
                  <a:schemeClr val="bg1"/>
                </a:solidFill>
                <a:latin typeface="Isabella-Decor" pitchFamily="82" charset="0"/>
              </a:rPr>
              <a:t>Религиозные объединения</a:t>
            </a:r>
            <a:br>
              <a:rPr lang="ru-RU" sz="6000" cap="none" dirty="0" smtClean="0">
                <a:solidFill>
                  <a:schemeClr val="bg1"/>
                </a:solidFill>
                <a:latin typeface="Isabella-Decor" pitchFamily="82" charset="0"/>
              </a:rPr>
            </a:br>
            <a:r>
              <a:rPr lang="ru-RU" sz="6000" cap="none" dirty="0" smtClean="0">
                <a:solidFill>
                  <a:schemeClr val="bg1"/>
                </a:solidFill>
                <a:latin typeface="Isabella-Decor" pitchFamily="82" charset="0"/>
              </a:rPr>
              <a:t>в Российской Федерации</a:t>
            </a:r>
            <a:endParaRPr lang="ru-RU" sz="6000" cap="none" dirty="0">
              <a:solidFill>
                <a:schemeClr val="bg1"/>
              </a:solidFill>
              <a:latin typeface="Isabella-Decor" pitchFamily="82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5301208"/>
            <a:ext cx="2843808" cy="1080120"/>
          </a:xfrm>
        </p:spPr>
        <p:txBody>
          <a:bodyPr anchor="ctr"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Isabella-Decor" pitchFamily="82" charset="0"/>
              </a:rPr>
              <a:t>Открытый урок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Isabella-Decor" pitchFamily="82" charset="0"/>
              </a:rPr>
              <a:t>в 12-1 классе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Isabella-Decor" pitchFamily="82" charset="0"/>
              </a:rPr>
              <a:t>07.02.2012</a:t>
            </a:r>
            <a:endParaRPr lang="ru-RU" sz="2800" dirty="0">
              <a:solidFill>
                <a:schemeClr val="bg1"/>
              </a:solidFill>
              <a:latin typeface="Isabella-Decor" pitchFamily="8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76193">
            <a:off x="3091082" y="3297259"/>
            <a:ext cx="3546839" cy="2403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420888"/>
            <a:ext cx="4067943" cy="2658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065642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78726">
        <p:pull/>
      </p:transition>
    </mc:Choice>
    <mc:Fallback>
      <p:transition spd="slow" advClick="0" advTm="78726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8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7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Book Antiqua" pitchFamily="18" charset="0"/>
              </a:rPr>
              <a:t>Россия – страна с большим количеством религиозных и конфессиональных  общин</a:t>
            </a:r>
            <a:endParaRPr lang="ru-RU" sz="2800" dirty="0">
              <a:latin typeface="Book Antiqu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9143999" cy="2520280"/>
          </a:xfrm>
        </p:spPr>
        <p:txBody>
          <a:bodyPr>
            <a:normAutofit/>
          </a:bodyPr>
          <a:lstStyle/>
          <a:p>
            <a:pPr algn="ctr"/>
            <a:r>
              <a:rPr lang="ru-RU" sz="2800" b="1" i="0" dirty="0">
                <a:latin typeface="Book Antiqua" pitchFamily="18" charset="0"/>
              </a:rPr>
              <a:t>Конфессия - </a:t>
            </a:r>
            <a:r>
              <a:rPr lang="ru-RU" sz="2800" b="1" i="0" dirty="0" smtClean="0">
                <a:latin typeface="Book Antiqua" pitchFamily="18" charset="0"/>
              </a:rPr>
              <a:t>(</a:t>
            </a:r>
            <a:r>
              <a:rPr lang="ru-RU" sz="2800" b="1" i="0" dirty="0">
                <a:latin typeface="Book Antiqua" pitchFamily="18" charset="0"/>
              </a:rPr>
              <a:t>лат. </a:t>
            </a:r>
            <a:r>
              <a:rPr lang="ru-RU" sz="2800" b="1" u="sng" dirty="0" err="1">
                <a:solidFill>
                  <a:srgbClr val="FF0000"/>
                </a:solidFill>
                <a:latin typeface="Book Antiqua" pitchFamily="18" charset="0"/>
              </a:rPr>
              <a:t>confessio</a:t>
            </a:r>
            <a:r>
              <a:rPr lang="ru-RU" sz="2800" b="1" i="0" dirty="0">
                <a:latin typeface="Book Antiqua" pitchFamily="18" charset="0"/>
              </a:rPr>
              <a:t> — </a:t>
            </a:r>
            <a:r>
              <a:rPr lang="ru-RU" sz="2800" b="1" i="0" dirty="0" smtClean="0">
                <a:latin typeface="Book Antiqua" pitchFamily="18" charset="0"/>
              </a:rPr>
              <a:t>«</a:t>
            </a:r>
            <a:r>
              <a:rPr lang="ru-RU" sz="2800" b="1" i="0" dirty="0" err="1" smtClean="0">
                <a:latin typeface="Book Antiqua" pitchFamily="18" charset="0"/>
              </a:rPr>
              <a:t>испове́дание</a:t>
            </a:r>
            <a:r>
              <a:rPr lang="ru-RU" sz="2800" b="1" i="0" dirty="0" smtClean="0">
                <a:latin typeface="Book Antiqua" pitchFamily="18" charset="0"/>
              </a:rPr>
              <a:t>»), вероисповедание </a:t>
            </a:r>
            <a:r>
              <a:rPr lang="ru-RU" sz="2800" b="1" i="0" dirty="0">
                <a:latin typeface="Book Antiqua" pitchFamily="18" charset="0"/>
              </a:rPr>
              <a:t>— особенность вероисповедания в пределах определённого религиозного </a:t>
            </a:r>
            <a:r>
              <a:rPr lang="ru-RU" sz="2800" b="1" i="0" dirty="0" smtClean="0">
                <a:latin typeface="Book Antiqua" pitchFamily="18" charset="0"/>
              </a:rPr>
              <a:t>учения, например, конфессиями христианства являются </a:t>
            </a:r>
            <a:r>
              <a:rPr lang="ru-RU" sz="2800" b="1" u="sng" dirty="0" smtClean="0">
                <a:solidFill>
                  <a:srgbClr val="FF0000"/>
                </a:solidFill>
                <a:latin typeface="Book Antiqua" pitchFamily="18" charset="0"/>
              </a:rPr>
              <a:t>православие</a:t>
            </a:r>
            <a:r>
              <a:rPr lang="ru-RU" sz="2800" b="1" dirty="0" smtClean="0">
                <a:latin typeface="Book Antiqua" pitchFamily="18" charset="0"/>
              </a:rPr>
              <a:t>, </a:t>
            </a:r>
            <a:r>
              <a:rPr lang="ru-RU" sz="2800" b="1" u="sng" dirty="0" smtClean="0">
                <a:solidFill>
                  <a:srgbClr val="FF0000"/>
                </a:solidFill>
                <a:latin typeface="Book Antiqua" pitchFamily="18" charset="0"/>
              </a:rPr>
              <a:t>католицизм</a:t>
            </a:r>
            <a:r>
              <a:rPr lang="ru-RU" sz="2800" b="1" dirty="0" smtClean="0">
                <a:latin typeface="Book Antiqua" pitchFamily="18" charset="0"/>
              </a:rPr>
              <a:t> и </a:t>
            </a:r>
            <a:r>
              <a:rPr lang="ru-RU" sz="2800" b="1" u="sng" dirty="0" smtClean="0">
                <a:solidFill>
                  <a:srgbClr val="FF0000"/>
                </a:solidFill>
                <a:latin typeface="Book Antiqua" pitchFamily="18" charset="0"/>
              </a:rPr>
              <a:t>протестантизм</a:t>
            </a:r>
            <a:endParaRPr lang="ru-RU" sz="2800" b="1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005064"/>
            <a:ext cx="3131840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39" y="3933056"/>
            <a:ext cx="3024337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56176" y="4005064"/>
            <a:ext cx="2987824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80380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1268759"/>
          </a:xfrm>
        </p:spPr>
        <p:txBody>
          <a:bodyPr/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Наибольшее число верующих в России исповедуют православие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677" y="1170319"/>
            <a:ext cx="3088163" cy="3050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3885682"/>
            <a:ext cx="348793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61004" y="1628800"/>
            <a:ext cx="5782996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82116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9143999" cy="443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32248" y="292571"/>
            <a:ext cx="1952625" cy="233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37052" y="104629"/>
            <a:ext cx="2773834" cy="2498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1962"/>
            <a:ext cx="2232248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0886" y="314533"/>
            <a:ext cx="1933575" cy="2371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301536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3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077072"/>
          </a:xfrm>
        </p:spPr>
        <p:txBody>
          <a:bodyPr/>
          <a:lstStyle/>
          <a:p>
            <a:pPr algn="ctr"/>
            <a:r>
              <a:rPr lang="vi-VN" sz="3200" u="sng" cap="none" dirty="0">
                <a:solidFill>
                  <a:srgbClr val="FF0000"/>
                </a:solidFill>
                <a:latin typeface="Book Antiqua" pitchFamily="18" charset="0"/>
              </a:rPr>
              <a:t>Исла́м</a:t>
            </a:r>
            <a:r>
              <a:rPr lang="vi-VN" sz="3200" cap="none" dirty="0">
                <a:latin typeface="Book Antiqua" pitchFamily="18" charset="0"/>
              </a:rPr>
              <a:t> (араб.</a:t>
            </a:r>
            <a:r>
              <a:rPr lang="vi-VN" sz="3200" i="1" u="sng" cap="none" dirty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ar-AE" sz="3200" i="1" u="sng" cap="none" dirty="0" smtClean="0">
                <a:solidFill>
                  <a:srgbClr val="FF0000"/>
                </a:solidFill>
                <a:latin typeface="Book Antiqua" pitchFamily="18" charset="0"/>
              </a:rPr>
              <a:t>إسلام</a:t>
            </a:r>
            <a:r>
              <a:rPr lang="en-US" sz="3200" cap="none" dirty="0" smtClean="0">
                <a:latin typeface="Book Antiqua" pitchFamily="18" charset="0"/>
              </a:rPr>
              <a:t>) </a:t>
            </a:r>
            <a:r>
              <a:rPr lang="en-US" sz="3200" cap="none" dirty="0">
                <a:latin typeface="Book Antiqua" pitchFamily="18" charset="0"/>
              </a:rPr>
              <a:t>— </a:t>
            </a:r>
            <a:r>
              <a:rPr lang="vi-VN" sz="3200" cap="none" dirty="0">
                <a:latin typeface="Book Antiqua" pitchFamily="18" charset="0"/>
              </a:rPr>
              <a:t>монотеистическая мировая религия. Слово «ислам» переводится как «покорность», «подчинение» (законам </a:t>
            </a:r>
            <a:r>
              <a:rPr lang="vi-VN" sz="3200" cap="none" dirty="0" smtClean="0">
                <a:latin typeface="Book Antiqua" pitchFamily="18" charset="0"/>
              </a:rPr>
              <a:t>Аллаха). </a:t>
            </a:r>
            <a:r>
              <a:rPr lang="vi-VN" sz="3200" cap="none" dirty="0">
                <a:latin typeface="Book Antiqua" pitchFamily="18" charset="0"/>
              </a:rPr>
              <a:t>В шариатской терминологии ислам — это полное, абсолютное единобожие, подчинение Аллаху, его приказам и запретам, отстранение от многобожия. Приверженцев ислама называют мусульманами.</a:t>
            </a:r>
            <a:endParaRPr lang="ru-RU" sz="3200" cap="none" dirty="0"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84" y="4053432"/>
            <a:ext cx="2604900" cy="2804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4329658"/>
            <a:ext cx="3456384" cy="2339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4053432"/>
            <a:ext cx="2275014" cy="2804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784302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08920"/>
            <a:ext cx="9144000" cy="4149080"/>
          </a:xfrm>
        </p:spPr>
        <p:txBody>
          <a:bodyPr/>
          <a:lstStyle/>
          <a:p>
            <a:pPr algn="ctr"/>
            <a:r>
              <a:rPr lang="ru-RU" sz="3600" u="sng" cap="none" dirty="0" err="1" smtClean="0">
                <a:solidFill>
                  <a:srgbClr val="FF0000"/>
                </a:solidFill>
                <a:latin typeface="Book Antiqua" pitchFamily="18" charset="0"/>
              </a:rPr>
              <a:t>Будди́зм</a:t>
            </a:r>
            <a:r>
              <a:rPr lang="ru-RU" sz="3600" cap="none" dirty="0" smtClean="0">
                <a:latin typeface="Book Antiqua" pitchFamily="18" charset="0"/>
              </a:rPr>
              <a:t> (санскр. </a:t>
            </a:r>
            <a:r>
              <a:rPr lang="ru-RU" sz="3600" i="1" u="sng" cap="none" dirty="0" err="1" smtClean="0">
                <a:solidFill>
                  <a:srgbClr val="FF0000"/>
                </a:solidFill>
                <a:latin typeface="Book Antiqua" pitchFamily="18" charset="0"/>
              </a:rPr>
              <a:t>बुद्ध</a:t>
            </a:r>
            <a:r>
              <a:rPr lang="ru-RU" sz="3600" i="1" u="sng" cap="none" dirty="0" smtClean="0">
                <a:solidFill>
                  <a:srgbClr val="FF0000"/>
                </a:solidFill>
                <a:latin typeface="Book Antiqua" pitchFamily="18" charset="0"/>
              </a:rPr>
              <a:t> </a:t>
            </a:r>
            <a:r>
              <a:rPr lang="ru-RU" sz="3600" i="1" u="sng" cap="none" dirty="0" err="1" smtClean="0">
                <a:solidFill>
                  <a:srgbClr val="FF0000"/>
                </a:solidFill>
                <a:latin typeface="Book Antiqua" pitchFamily="18" charset="0"/>
              </a:rPr>
              <a:t>धर्म</a:t>
            </a:r>
            <a:r>
              <a:rPr lang="ru-RU" sz="3600" cap="none" dirty="0" smtClean="0">
                <a:latin typeface="Book Antiqua" pitchFamily="18" charset="0"/>
              </a:rPr>
              <a:t>)— религиозно-философское учение (дхарма) о духовном пробуждении (</a:t>
            </a:r>
            <a:r>
              <a:rPr lang="ru-RU" sz="3600" cap="none" dirty="0" err="1" smtClean="0">
                <a:latin typeface="Book Antiqua" pitchFamily="18" charset="0"/>
              </a:rPr>
              <a:t>бодхи</a:t>
            </a:r>
            <a:r>
              <a:rPr lang="ru-RU" sz="3600" cap="none" dirty="0" smtClean="0">
                <a:latin typeface="Book Antiqua" pitchFamily="18" charset="0"/>
              </a:rPr>
              <a:t>), возникшее около VI века до н. э. в древней </a:t>
            </a:r>
            <a:r>
              <a:rPr lang="ru-RU" sz="3600" cap="none" dirty="0">
                <a:latin typeface="Book Antiqua" pitchFamily="18" charset="0"/>
              </a:rPr>
              <a:t>И</a:t>
            </a:r>
            <a:r>
              <a:rPr lang="ru-RU" sz="3600" cap="none" dirty="0" smtClean="0">
                <a:latin typeface="Book Antiqua" pitchFamily="18" charset="0"/>
              </a:rPr>
              <a:t>ндии. Основателем учения считается Сиддхартха Гаутама, впоследствии получивший имя Будда.</a:t>
            </a:r>
            <a:r>
              <a:rPr lang="ru-RU" sz="3200" cap="none" dirty="0" smtClean="0">
                <a:latin typeface="Book Antiqua" pitchFamily="18" charset="0"/>
              </a:rPr>
              <a:t/>
            </a:r>
            <a:br>
              <a:rPr lang="ru-RU" sz="3200" cap="none" dirty="0" smtClean="0">
                <a:latin typeface="Book Antiqua" pitchFamily="18" charset="0"/>
              </a:rPr>
            </a:br>
            <a:endParaRPr lang="ru-RU" sz="3200" cap="none" dirty="0"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"/>
            <a:ext cx="3131840" cy="28003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0" y="0"/>
            <a:ext cx="3816423" cy="280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3" y="1"/>
            <a:ext cx="2195737" cy="280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9541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76" y="562370"/>
            <a:ext cx="4565881" cy="243458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Book Antiqua" pitchFamily="18" charset="0"/>
              </a:rPr>
              <a:t>Православие – более 12 тысяч общин, более 450 монастырей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-24169" y="4626471"/>
            <a:ext cx="4577457" cy="1123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Book Antiqua" pitchFamily="18" charset="0"/>
              </a:rPr>
              <a:t>Буддизм – более 200 общин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427984" y="2636912"/>
            <a:ext cx="4577457" cy="1123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Book Antiqua" pitchFamily="18" charset="0"/>
              </a:rPr>
              <a:t>Ислам – более 2,5 тысяч общин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576" y="0"/>
            <a:ext cx="2376264" cy="56237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 smtClean="0">
                <a:solidFill>
                  <a:srgbClr val="7030A0"/>
                </a:solidFill>
                <a:latin typeface="a_Algerius" pitchFamily="82" charset="-52"/>
              </a:rPr>
              <a:t>NOTA BENE</a:t>
            </a:r>
            <a:endParaRPr lang="ru-RU" sz="2800" dirty="0">
              <a:solidFill>
                <a:srgbClr val="7030A0"/>
              </a:solidFill>
              <a:latin typeface="a_Algerius" pitchFamily="82" charset="-52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89476" y="3861048"/>
            <a:ext cx="2854472" cy="2832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227627"/>
            <a:ext cx="2647181" cy="2370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3288" y="0"/>
            <a:ext cx="4051160" cy="2574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253011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1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4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3654" y="0"/>
            <a:ext cx="9144000" cy="1268760"/>
          </a:xfrm>
        </p:spPr>
        <p:txBody>
          <a:bodyPr/>
          <a:lstStyle/>
          <a:p>
            <a:pPr algn="ctr"/>
            <a:r>
              <a:rPr lang="ru-RU" sz="3200" cap="none" dirty="0" smtClean="0">
                <a:latin typeface="Book Antiqua" pitchFamily="18" charset="0"/>
              </a:rPr>
              <a:t>Помимо </a:t>
            </a:r>
            <a:r>
              <a:rPr lang="ru-RU" sz="3200" cap="none" smtClean="0">
                <a:latin typeface="Book Antiqua" pitchFamily="18" charset="0"/>
              </a:rPr>
              <a:t>традиционно многочисленных в </a:t>
            </a:r>
            <a:r>
              <a:rPr lang="ru-RU" sz="3200" cap="none" dirty="0" smtClean="0">
                <a:latin typeface="Book Antiqua" pitchFamily="18" charset="0"/>
              </a:rPr>
              <a:t>России активно существуют общины:</a:t>
            </a:r>
            <a:endParaRPr lang="ru-RU" sz="3200" cap="none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1196752"/>
            <a:ext cx="4104456" cy="1597771"/>
          </a:xfrm>
        </p:spPr>
        <p:txBody>
          <a:bodyPr anchor="ctr"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Старообрядческого вероисповедания</a:t>
            </a:r>
            <a:endParaRPr lang="ru-RU" sz="36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60040" y="1321779"/>
            <a:ext cx="3563888" cy="14727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dirty="0" smtClean="0">
                <a:solidFill>
                  <a:srgbClr val="FF0000"/>
                </a:solidFill>
                <a:latin typeface="Book Antiqua" pitchFamily="18" charset="0"/>
              </a:rPr>
              <a:t>Римско-католической церкви</a:t>
            </a:r>
            <a:endParaRPr lang="ru-RU" sz="36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794524"/>
            <a:ext cx="3456384" cy="3933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2794522"/>
            <a:ext cx="2952328" cy="4063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43682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31923" y="32922"/>
            <a:ext cx="4441304" cy="11638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</a:rPr>
              <a:t>Евангельских церквей - баптистов</a:t>
            </a:r>
            <a:endParaRPr lang="ru-RU" sz="32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4679180" y="32922"/>
            <a:ext cx="4441304" cy="1091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</a:rPr>
              <a:t>Адвентистов седьмого дня</a:t>
            </a:r>
            <a:endParaRPr lang="ru-RU" sz="32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8603" y="1340768"/>
            <a:ext cx="4067944" cy="5157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6547" y="1556792"/>
            <a:ext cx="4833937" cy="417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01222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28159"/>
            <a:ext cx="4441304" cy="603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</a:rPr>
              <a:t>Иудеев</a:t>
            </a:r>
            <a:endParaRPr lang="ru-RU" sz="32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4702696" y="0"/>
            <a:ext cx="4441304" cy="603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dirty="0" smtClean="0">
                <a:solidFill>
                  <a:srgbClr val="FF0000"/>
                </a:solidFill>
                <a:latin typeface="Book Antiqua" pitchFamily="18" charset="0"/>
              </a:rPr>
              <a:t>Лютеран</a:t>
            </a:r>
            <a:endParaRPr lang="ru-RU" sz="3200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6680" y="1268760"/>
            <a:ext cx="4067944" cy="4824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62246" y="1664804"/>
            <a:ext cx="4572000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08016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657599"/>
          </a:xfrm>
        </p:spPr>
        <p:txBody>
          <a:bodyPr/>
          <a:lstStyle/>
          <a:p>
            <a:pPr algn="ctr"/>
            <a:r>
              <a:rPr lang="ru-RU" sz="3200" cap="none" dirty="0">
                <a:latin typeface="Book Antiqua" pitchFamily="18" charset="0"/>
              </a:rPr>
              <a:t>Р</a:t>
            </a:r>
            <a:r>
              <a:rPr lang="ru-RU" sz="3200" cap="none" dirty="0" smtClean="0">
                <a:latin typeface="Book Antiqua" pitchFamily="18" charset="0"/>
              </a:rPr>
              <a:t>елигиозное </a:t>
            </a:r>
            <a:r>
              <a:rPr lang="ru-RU" sz="3200" cap="none" dirty="0">
                <a:latin typeface="Book Antiqua" pitchFamily="18" charset="0"/>
              </a:rPr>
              <a:t>объединение — добровольное объединение граждан РФ, иных лиц, постоянно и на законных основаниях проживающих на территории РФ, образованное в целях совместного исповедания и распространения веры и обладающее соответствующими этой цели признаками:</a:t>
            </a:r>
            <a:br>
              <a:rPr lang="ru-RU" sz="3200" cap="none" dirty="0">
                <a:latin typeface="Book Antiqua" pitchFamily="18" charset="0"/>
              </a:rPr>
            </a:br>
            <a:endParaRPr lang="ru-RU" sz="3200" cap="none" dirty="0">
              <a:latin typeface="Book Antiqua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3083635" cy="504056"/>
          </a:xfrm>
        </p:spPr>
        <p:txBody>
          <a:bodyPr>
            <a:noAutofit/>
          </a:bodyPr>
          <a:lstStyle/>
          <a:p>
            <a:pPr algn="ctr"/>
            <a:r>
              <a:rPr lang="ru-RU" sz="3200" u="sng" dirty="0" smtClean="0">
                <a:solidFill>
                  <a:srgbClr val="FF0000"/>
                </a:solidFill>
                <a:latin typeface="Book Antiqua" pitchFamily="18" charset="0"/>
              </a:rPr>
              <a:t>вероисповедание</a:t>
            </a:r>
            <a:endParaRPr lang="ru-RU" sz="3200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5" name="Подзаголовок 3"/>
          <p:cNvSpPr txBox="1">
            <a:spLocks/>
          </p:cNvSpPr>
          <p:nvPr/>
        </p:nvSpPr>
        <p:spPr>
          <a:xfrm>
            <a:off x="0" y="4653136"/>
            <a:ext cx="4716016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u="sng" dirty="0" smtClean="0">
                <a:solidFill>
                  <a:srgbClr val="FF0000"/>
                </a:solidFill>
                <a:latin typeface="Book Antiqua" pitchFamily="18" charset="0"/>
              </a:rPr>
              <a:t>совершение богослужений</a:t>
            </a:r>
            <a:endParaRPr lang="ru-RU" sz="3200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-2466" y="5734664"/>
            <a:ext cx="5798601" cy="1123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u="sng" dirty="0" smtClean="0">
                <a:solidFill>
                  <a:srgbClr val="FF0000"/>
                </a:solidFill>
                <a:latin typeface="Book Antiqua" pitchFamily="18" charset="0"/>
              </a:rPr>
              <a:t>обучение религии и религиозное воспитание</a:t>
            </a:r>
            <a:endParaRPr lang="ru-RU" sz="3200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3399146"/>
            <a:ext cx="2520280" cy="1562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1165" y="4180196"/>
            <a:ext cx="2571750" cy="177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7025" y="5000625"/>
            <a:ext cx="2466975" cy="1857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854258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8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6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4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2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657599"/>
          </a:xfrm>
        </p:spPr>
        <p:txBody>
          <a:bodyPr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Book Antiqua" pitchFamily="18" charset="0"/>
              </a:rPr>
              <a:t>Религия </a:t>
            </a:r>
            <a:r>
              <a:rPr lang="ru-RU" sz="2800" dirty="0">
                <a:solidFill>
                  <a:schemeClr val="bg1"/>
                </a:solidFill>
                <a:latin typeface="Book Antiqua" pitchFamily="18" charset="0"/>
              </a:rPr>
              <a:t>- </a:t>
            </a:r>
            <a:r>
              <a:rPr lang="ru-RU" sz="2800" dirty="0" smtClean="0">
                <a:solidFill>
                  <a:schemeClr val="bg1"/>
                </a:solidFill>
                <a:latin typeface="Book Antiqua" pitchFamily="18" charset="0"/>
              </a:rPr>
              <a:t>особая </a:t>
            </a:r>
            <a:r>
              <a:rPr lang="ru-RU" sz="2800" dirty="0">
                <a:solidFill>
                  <a:schemeClr val="bg1"/>
                </a:solidFill>
                <a:latin typeface="Book Antiqua" pitchFamily="18" charset="0"/>
              </a:rPr>
              <a:t>форма осознания мира, обусловленная верой в сверхъестественное, включающая в себя свод моральных норм и типов поведения, обрядов, культовых действий и объединение людей в организации </a:t>
            </a:r>
            <a:r>
              <a:rPr lang="ru-RU" sz="2800" dirty="0" smtClean="0">
                <a:solidFill>
                  <a:schemeClr val="bg1"/>
                </a:solidFill>
                <a:latin typeface="Book Antiqua" pitchFamily="18" charset="0"/>
              </a:rPr>
              <a:t>- церковь</a:t>
            </a:r>
            <a:r>
              <a:rPr lang="ru-RU" sz="2800" dirty="0">
                <a:solidFill>
                  <a:schemeClr val="bg1"/>
                </a:solidFill>
                <a:latin typeface="Book Antiqua" pitchFamily="18" charset="0"/>
              </a:rPr>
              <a:t>, религиозную </a:t>
            </a:r>
            <a:r>
              <a:rPr lang="ru-RU" sz="2800" dirty="0" smtClean="0">
                <a:solidFill>
                  <a:schemeClr val="bg1"/>
                </a:solidFill>
                <a:latin typeface="Book Antiqua" pitchFamily="18" charset="0"/>
              </a:rPr>
              <a:t>общину и т.д.</a:t>
            </a:r>
            <a:endParaRPr lang="ru-RU" sz="28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435846"/>
            <a:ext cx="2664296" cy="3422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45356">
            <a:off x="2976657" y="3891009"/>
            <a:ext cx="3377171" cy="2514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88224" y="3284985"/>
            <a:ext cx="2548239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69407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85970">
        <p:pull/>
      </p:transition>
    </mc:Choice>
    <mc:Fallback>
      <p:transition spd="slow" advClick="0" advTm="8597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67420" y="0"/>
            <a:ext cx="6244939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>
                <a:solidFill>
                  <a:srgbClr val="FF0000"/>
                </a:solidFill>
                <a:latin typeface="Book Antiqua" pitchFamily="18" charset="0"/>
              </a:rPr>
              <a:t>Религиозные объединения</a:t>
            </a:r>
            <a:r>
              <a:rPr lang="ru-RU" dirty="0">
                <a:latin typeface="Book Antiqua" pitchFamily="18" charset="0"/>
              </a:rPr>
              <a:t> </a:t>
            </a:r>
            <a:endParaRPr lang="ru-RU" dirty="0" smtClean="0">
              <a:latin typeface="Book Antiqua" pitchFamily="18" charset="0"/>
            </a:endParaRPr>
          </a:p>
          <a:p>
            <a:pPr algn="ctr"/>
            <a:r>
              <a:rPr lang="ru-RU" sz="3200" dirty="0" smtClean="0">
                <a:latin typeface="Book Antiqua" pitchFamily="18" charset="0"/>
              </a:rPr>
              <a:t>могут </a:t>
            </a:r>
            <a:r>
              <a:rPr lang="ru-RU" sz="3200" dirty="0">
                <a:latin typeface="Book Antiqua" pitchFamily="18" charset="0"/>
              </a:rPr>
              <a:t>создаваться </a:t>
            </a:r>
            <a:r>
              <a:rPr lang="ru-RU" sz="3200" dirty="0" smtClean="0">
                <a:latin typeface="Book Antiqua" pitchFamily="18" charset="0"/>
              </a:rPr>
              <a:t>как: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728579"/>
            <a:ext cx="2808312" cy="1636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Book Antiqua" pitchFamily="18" charset="0"/>
              </a:rPr>
              <a:t>Религиозная группа</a:t>
            </a:r>
            <a:endParaRPr lang="ru-RU" sz="3200" i="1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796136" y="2728579"/>
            <a:ext cx="2808312" cy="1636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Book Antiqua" pitchFamily="18" charset="0"/>
              </a:rPr>
              <a:t>Религиозная </a:t>
            </a:r>
          </a:p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Book Antiqua" pitchFamily="18" charset="0"/>
              </a:rPr>
              <a:t>организация</a:t>
            </a:r>
            <a:endParaRPr lang="ru-RU" sz="3200" i="1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200292" y="1662241"/>
            <a:ext cx="612067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567420" y="1662241"/>
            <a:ext cx="628316" cy="9361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173" y="4796008"/>
            <a:ext cx="2808312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4797152"/>
            <a:ext cx="2808312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901954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240000">
        <p:pull/>
      </p:transition>
    </mc:Choice>
    <mc:Fallback>
      <p:transition spd="slow" advClick="0" advTm="24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67420" y="0"/>
            <a:ext cx="6244939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>
                <a:solidFill>
                  <a:srgbClr val="FF0000"/>
                </a:solidFill>
                <a:latin typeface="Book Antiqua" pitchFamily="18" charset="0"/>
              </a:rPr>
              <a:t>Религиозные </a:t>
            </a:r>
            <a:r>
              <a:rPr lang="ru-RU" sz="3200" i="1" u="sng" dirty="0" smtClean="0">
                <a:solidFill>
                  <a:srgbClr val="FF0000"/>
                </a:solidFill>
                <a:latin typeface="Book Antiqua" pitchFamily="18" charset="0"/>
              </a:rPr>
              <a:t>организации</a:t>
            </a:r>
            <a:r>
              <a:rPr lang="ru-RU" dirty="0" smtClean="0">
                <a:latin typeface="Book Antiqua" pitchFamily="18" charset="0"/>
              </a:rPr>
              <a:t> </a:t>
            </a:r>
          </a:p>
          <a:p>
            <a:pPr algn="ctr"/>
            <a:r>
              <a:rPr lang="ru-RU" sz="3200" dirty="0" smtClean="0">
                <a:latin typeface="Book Antiqua" pitchFamily="18" charset="0"/>
              </a:rPr>
              <a:t>бывают: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2728579"/>
            <a:ext cx="3851920" cy="1636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Book Antiqua" pitchFamily="18" charset="0"/>
              </a:rPr>
              <a:t>Местные</a:t>
            </a:r>
            <a:endParaRPr lang="ru-RU" sz="3200" i="1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2728579"/>
            <a:ext cx="3851920" cy="1636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Book Antiqua" pitchFamily="18" charset="0"/>
              </a:rPr>
              <a:t>Централизованные</a:t>
            </a:r>
            <a:endParaRPr lang="ru-RU" sz="3200" i="1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200292" y="1662241"/>
            <a:ext cx="612067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567420" y="1662241"/>
            <a:ext cx="638388" cy="9361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9698" y="4365104"/>
            <a:ext cx="3292221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79" y="4365104"/>
            <a:ext cx="3240361" cy="2469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025175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240000">
        <p:pull/>
      </p:transition>
    </mc:Choice>
    <mc:Fallback>
      <p:transition spd="slow" advClick="0" advTm="24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67420" y="0"/>
            <a:ext cx="6244939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Book Antiqua" pitchFamily="18" charset="0"/>
              </a:rPr>
              <a:t>Права религиозных организаций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1" y="2728578"/>
            <a:ext cx="3851920" cy="1636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Book Antiqua" pitchFamily="18" charset="0"/>
              </a:rPr>
              <a:t>Типичные</a:t>
            </a:r>
            <a:endParaRPr lang="ru-RU" sz="3200" i="1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92080" y="2728579"/>
            <a:ext cx="3851920" cy="16365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u="sng" dirty="0" smtClean="0">
                <a:solidFill>
                  <a:srgbClr val="FF0000"/>
                </a:solidFill>
                <a:latin typeface="Book Antiqua" pitchFamily="18" charset="0"/>
              </a:rPr>
              <a:t>Специфические</a:t>
            </a:r>
            <a:endParaRPr lang="ru-RU" sz="3200" i="1" u="sng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7200292" y="1662241"/>
            <a:ext cx="612067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1567420" y="1662241"/>
            <a:ext cx="638388" cy="9361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4365104"/>
            <a:ext cx="3159447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4365104"/>
            <a:ext cx="3096343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71638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240000">
        <p:pull/>
      </p:transition>
    </mc:Choice>
    <mc:Fallback>
      <p:transition spd="slow" advClick="0" advTm="24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5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2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657599"/>
          </a:xfrm>
        </p:spPr>
        <p:txBody>
          <a:bodyPr anchor="ctr"/>
          <a:lstStyle/>
          <a:p>
            <a:pPr algn="ctr"/>
            <a:r>
              <a:rPr lang="ru-RU" sz="4000" dirty="0" smtClean="0">
                <a:latin typeface="Book Antiqua" pitchFamily="18" charset="0"/>
              </a:rPr>
              <a:t>В современной России влияние религиозных организаций на общественную жизнь возрастает</a:t>
            </a:r>
            <a:endParaRPr lang="ru-RU" sz="4000" dirty="0"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53230" y="2780928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19742" y="4679848"/>
            <a:ext cx="3400730" cy="21781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121" y="4856434"/>
            <a:ext cx="3119735" cy="1958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8" y="2684734"/>
            <a:ext cx="2116832" cy="2171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3589013"/>
            <a:ext cx="2138379" cy="2604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04817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657599"/>
          </a:xfrm>
        </p:spPr>
        <p:txBody>
          <a:bodyPr anchor="ctr"/>
          <a:lstStyle/>
          <a:p>
            <a:pPr algn="ctr"/>
            <a:r>
              <a:rPr lang="ru-RU" sz="4000" dirty="0" smtClean="0">
                <a:latin typeface="Book Antiqua" pitchFamily="18" charset="0"/>
              </a:rPr>
              <a:t>Именно поэтому для стабильного развития нашей стране необходимо сохранять межрелигиозный мир</a:t>
            </a:r>
            <a:endParaRPr lang="ru-RU" sz="4000" dirty="0">
              <a:latin typeface="Book Antiqu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6196" y="4509120"/>
            <a:ext cx="2911988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3033755"/>
            <a:ext cx="2915816" cy="2843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033754"/>
            <a:ext cx="3316196" cy="2843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Умножение 10"/>
          <p:cNvSpPr/>
          <p:nvPr/>
        </p:nvSpPr>
        <p:spPr>
          <a:xfrm>
            <a:off x="-1" y="3033754"/>
            <a:ext cx="3230367" cy="307855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Плюс 11"/>
          <p:cNvSpPr/>
          <p:nvPr/>
        </p:nvSpPr>
        <p:spPr>
          <a:xfrm rot="2540240">
            <a:off x="3440041" y="4387415"/>
            <a:ext cx="2664296" cy="2592288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множение 12"/>
          <p:cNvSpPr/>
          <p:nvPr/>
        </p:nvSpPr>
        <p:spPr>
          <a:xfrm>
            <a:off x="6336196" y="3220221"/>
            <a:ext cx="2699792" cy="2470584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1751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4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animBg="1"/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657599"/>
          </a:xfrm>
        </p:spPr>
        <p:txBody>
          <a:bodyPr anchor="ctr"/>
          <a:lstStyle/>
          <a:p>
            <a:pPr algn="ctr"/>
            <a:r>
              <a:rPr lang="ru-RU" sz="4000" dirty="0" smtClean="0">
                <a:latin typeface="Book Antiqua" pitchFamily="18" charset="0"/>
              </a:rPr>
              <a:t>Зачастую религией прикрываются экстремисты, пользуясь незнанием религиозной культуры многих людей, особенно молодежи</a:t>
            </a:r>
            <a:endParaRPr lang="ru-RU" sz="4000" dirty="0"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589240"/>
            <a:ext cx="8640960" cy="126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Book Antiqua" pitchFamily="18" charset="0"/>
              </a:rPr>
              <a:t>Будьте бдительны интеллектуально!</a:t>
            </a:r>
            <a:endParaRPr lang="ru-RU" sz="3600" dirty="0">
              <a:latin typeface="Book Antiqua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3356992"/>
            <a:ext cx="2737545" cy="2232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3367405"/>
            <a:ext cx="2831714" cy="2211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72094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3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0" y="16418"/>
            <a:ext cx="9144000" cy="207879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  <a:t>Федеральный закон «О противодействии экстремистской деятельности»,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  <a:t>(2002 год). Статья 1:</a:t>
            </a:r>
            <a:endParaRPr lang="ru-RU" sz="32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8846" y="2025908"/>
            <a:ext cx="91628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Book Antiqua" pitchFamily="18" charset="0"/>
              </a:rPr>
              <a:t>     </a:t>
            </a:r>
            <a:r>
              <a:rPr lang="ru-RU" sz="2800" u="sng" dirty="0" smtClean="0">
                <a:solidFill>
                  <a:schemeClr val="bg1"/>
                </a:solidFill>
                <a:latin typeface="Book Antiqua" pitchFamily="18" charset="0"/>
              </a:rPr>
              <a:t>понятие «экстремистская деятельность»</a:t>
            </a:r>
            <a:r>
              <a:rPr lang="ru-RU" sz="2800" dirty="0" smtClean="0">
                <a:solidFill>
                  <a:schemeClr val="bg1"/>
                </a:solidFill>
                <a:latin typeface="Book Antiqua" pitchFamily="18" charset="0"/>
              </a:rPr>
              <a:t>:</a:t>
            </a:r>
            <a:r>
              <a:rPr lang="ru-RU" sz="2800" dirty="0" smtClean="0">
                <a:latin typeface="Book Antiqua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Book Antiqua" pitchFamily="18" charset="0"/>
              </a:rPr>
              <a:t>деятельность направленная на: насильственное изменение Конституции РФ, подрыв безопасности РФ, захват или присвоение власти, создание незаконных вооруженных формирований, осуществление террора, возбуждение </a:t>
            </a:r>
            <a:r>
              <a:rPr lang="ru-RU" sz="2800" dirty="0" err="1" smtClean="0">
                <a:solidFill>
                  <a:schemeClr val="bg1"/>
                </a:solidFill>
                <a:latin typeface="Book Antiqua" pitchFamily="18" charset="0"/>
              </a:rPr>
              <a:t>рассовой</a:t>
            </a:r>
            <a:r>
              <a:rPr lang="ru-RU" sz="2800" dirty="0" smtClean="0">
                <a:solidFill>
                  <a:schemeClr val="bg1"/>
                </a:solidFill>
                <a:latin typeface="Book Antiqua" pitchFamily="18" charset="0"/>
              </a:rPr>
              <a:t>, национальной или религиозной розни, унижение национального достоинства, осуществление массовых беспорядков, пропаганда превосходства по национальности … религиозной или языковой принадлежности…</a:t>
            </a:r>
            <a:endParaRPr lang="ru-RU" sz="28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54461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Горизонтальный свиток 2"/>
          <p:cNvSpPr/>
          <p:nvPr/>
        </p:nvSpPr>
        <p:spPr>
          <a:xfrm>
            <a:off x="0" y="16418"/>
            <a:ext cx="9144000" cy="207879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  <a:t>Федеральный закон «О противодействии экстремистской деятельности»,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  <a:t>(2002 год). Статья 9:</a:t>
            </a:r>
            <a:endParaRPr lang="ru-RU" sz="32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8846" y="2564904"/>
            <a:ext cx="91628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Book Antiqua" pitchFamily="18" charset="0"/>
              </a:rPr>
              <a:t>В Российской Федерации </a:t>
            </a:r>
            <a:r>
              <a:rPr lang="ru-RU" sz="3600" u="sng" dirty="0" smtClean="0">
                <a:solidFill>
                  <a:schemeClr val="bg1"/>
                </a:solidFill>
                <a:latin typeface="Book Antiqua" pitchFamily="18" charset="0"/>
              </a:rPr>
              <a:t>запрещается создание</a:t>
            </a:r>
            <a:r>
              <a:rPr lang="ru-RU" sz="3600" dirty="0" smtClean="0">
                <a:solidFill>
                  <a:schemeClr val="bg1"/>
                </a:solidFill>
                <a:latin typeface="Book Antiqua" pitchFamily="18" charset="0"/>
              </a:rPr>
              <a:t> и деятельность общественных и </a:t>
            </a:r>
            <a:r>
              <a:rPr lang="ru-RU" sz="3600" u="sng" dirty="0" smtClean="0">
                <a:solidFill>
                  <a:schemeClr val="bg1"/>
                </a:solidFill>
                <a:latin typeface="Book Antiqua" pitchFamily="18" charset="0"/>
              </a:rPr>
              <a:t>религиозных объединений</a:t>
            </a:r>
            <a:r>
              <a:rPr lang="ru-RU" sz="3600" dirty="0" smtClean="0">
                <a:solidFill>
                  <a:schemeClr val="bg1"/>
                </a:solidFill>
                <a:latin typeface="Book Antiqua" pitchFamily="18" charset="0"/>
              </a:rPr>
              <a:t>, иных организаций, </a:t>
            </a:r>
            <a:r>
              <a:rPr lang="ru-RU" sz="3600" u="sng" dirty="0" smtClean="0">
                <a:solidFill>
                  <a:schemeClr val="bg1"/>
                </a:solidFill>
                <a:latin typeface="Book Antiqua" pitchFamily="18" charset="0"/>
              </a:rPr>
              <a:t>цели или действия которых направлены на осуществление экстремистской деятельности</a:t>
            </a:r>
            <a:endParaRPr lang="ru-RU" sz="3600" u="sng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4829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476671"/>
          </a:xfrm>
        </p:spPr>
        <p:txBody>
          <a:bodyPr anchor="ctr"/>
          <a:lstStyle/>
          <a:p>
            <a:r>
              <a:rPr lang="ru-RU" sz="3200" cap="none" dirty="0" smtClean="0">
                <a:solidFill>
                  <a:srgbClr val="7030A0"/>
                </a:solidFill>
                <a:latin typeface="Book Antiqua" pitchFamily="18" charset="0"/>
              </a:rPr>
              <a:t>Домашнее задание:</a:t>
            </a:r>
            <a:endParaRPr lang="ru-RU" sz="3200" cap="none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41" y="1052736"/>
            <a:ext cx="9129959" cy="2088232"/>
          </a:xfrm>
        </p:spPr>
        <p:txBody>
          <a:bodyPr anchor="ctr">
            <a:noAutofit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  <a:latin typeface="Book Antiqua" pitchFamily="18" charset="0"/>
              </a:rPr>
              <a:t>1. Всем -  параграф 18, читать, понимать, запоминать основное, ответить на «Вопросы для самопроверки» в конце параграфа (стр. 208).</a:t>
            </a:r>
            <a:endParaRPr lang="ru-RU" sz="3600" dirty="0">
              <a:solidFill>
                <a:srgbClr val="7030A0"/>
              </a:solidFill>
              <a:latin typeface="Book Antiqua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041" y="3356992"/>
            <a:ext cx="9129959" cy="35010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600" dirty="0" smtClean="0">
                <a:solidFill>
                  <a:srgbClr val="7030A0"/>
                </a:solidFill>
                <a:latin typeface="Book Antiqua" pitchFamily="18" charset="0"/>
              </a:rPr>
              <a:t>2. Сдающим ЕГЭ по обществознанию – плюс к пункту 1 проработать «Вопросы и задания к документу» (стр.208), сделать задания в конце параграфа (стр.209), ответить на вопросы для итогового повторения (стр.213).</a:t>
            </a:r>
            <a:endParaRPr lang="ru-RU" sz="3600" dirty="0">
              <a:solidFill>
                <a:srgbClr val="7030A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9488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3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00808"/>
            <a:ext cx="9144000" cy="5157192"/>
          </a:xfrm>
        </p:spPr>
        <p:txBody>
          <a:bodyPr anchor="ctr"/>
          <a:lstStyle/>
          <a:p>
            <a:pPr algn="ctr"/>
            <a:r>
              <a:rPr lang="ru-RU" sz="4800" cap="none" dirty="0" smtClean="0">
                <a:latin typeface="Book Antiqua" pitchFamily="18" charset="0"/>
              </a:rPr>
              <a:t>Тест по предыдущей теме: «Демографическая ситуация в современной России»</a:t>
            </a:r>
            <a:br>
              <a:rPr lang="ru-RU" sz="4800" cap="none" dirty="0" smtClean="0">
                <a:latin typeface="Book Antiqua" pitchFamily="18" charset="0"/>
              </a:rPr>
            </a:br>
            <a:r>
              <a:rPr lang="ru-RU" sz="4800" cap="none" dirty="0" smtClean="0">
                <a:latin typeface="Book Antiqua" pitchFamily="18" charset="0"/>
              </a:rPr>
              <a:t>(правильных ответов в каждом вопросе может быть от одного до четырех!!!)</a:t>
            </a:r>
            <a:endParaRPr lang="ru-RU" sz="4800" cap="none" dirty="0">
              <a:latin typeface="Book Antiqu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6632"/>
            <a:ext cx="2628900" cy="1743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36296" y="116631"/>
            <a:ext cx="1769368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19177"/>
            <a:ext cx="3528392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04903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9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9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48" y="0"/>
            <a:ext cx="9144000" cy="3456384"/>
          </a:xfrm>
        </p:spPr>
        <p:txBody>
          <a:bodyPr anchor="ctr"/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Book Antiqua" pitchFamily="18" charset="0"/>
              </a:rPr>
              <a:t>Существует несколько точек зрения на происхождение слова «религия» </a:t>
            </a:r>
            <a: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  <a:t/>
            </a:r>
            <a:b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  <a:t>(</a:t>
            </a:r>
            <a:r>
              <a:rPr lang="ru-RU" sz="3200" dirty="0">
                <a:solidFill>
                  <a:schemeClr val="bg1"/>
                </a:solidFill>
                <a:latin typeface="Book Antiqua" pitchFamily="18" charset="0"/>
              </a:rPr>
              <a:t>от лат. </a:t>
            </a:r>
            <a:r>
              <a:rPr lang="ru-RU" sz="4000" i="1" u="sng" dirty="0" err="1">
                <a:solidFill>
                  <a:srgbClr val="FF0000"/>
                </a:solidFill>
                <a:latin typeface="Book Antiqua" pitchFamily="18" charset="0"/>
              </a:rPr>
              <a:t>religio</a:t>
            </a:r>
            <a:r>
              <a:rPr lang="ru-RU" sz="3200" dirty="0">
                <a:solidFill>
                  <a:schemeClr val="bg1"/>
                </a:solidFill>
                <a:latin typeface="Book Antiqua" pitchFamily="18" charset="0"/>
              </a:rPr>
              <a:t> — совестливость, благочестие, благоговение, почитание, </a:t>
            </a:r>
            <a: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  <a:t>святость)</a:t>
            </a:r>
            <a:r>
              <a:rPr lang="ru-RU" sz="3200" dirty="0">
                <a:solidFill>
                  <a:schemeClr val="bg1"/>
                </a:solidFill>
                <a:latin typeface="Book Antiqua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Book Antiqua" pitchFamily="18" charset="0"/>
              </a:rPr>
            </a:br>
            <a:r>
              <a:rPr lang="ru-RU" sz="2800" dirty="0">
                <a:latin typeface="Book Antiqua" pitchFamily="18" charset="0"/>
              </a:rPr>
              <a:t/>
            </a:r>
            <a:br>
              <a:rPr lang="ru-RU" sz="2800" dirty="0">
                <a:latin typeface="Book Antiqua" pitchFamily="18" charset="0"/>
              </a:rPr>
            </a:br>
            <a:endParaRPr lang="ru-RU" sz="2800" dirty="0">
              <a:latin typeface="Book Antiqu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2636912"/>
            <a:ext cx="2627784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2607652"/>
            <a:ext cx="2808312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1829" y="2636912"/>
            <a:ext cx="2887654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577268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81313">
        <p:pull/>
      </p:transition>
    </mc:Choice>
    <mc:Fallback>
      <p:transition spd="slow" advClick="0" advTm="81313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25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525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844"/>
            <a:ext cx="9144000" cy="1638643"/>
          </a:xfrm>
        </p:spPr>
        <p:txBody>
          <a:bodyPr anchor="ctr"/>
          <a:lstStyle/>
          <a:p>
            <a:pPr algn="ctr"/>
            <a:r>
              <a:rPr lang="ru-RU" sz="4000" cap="none" dirty="0" smtClean="0">
                <a:latin typeface="Book Antiqua" pitchFamily="18" charset="0"/>
              </a:rPr>
              <a:t>1.   Какие тенденции в развитии семьи можно оценить как неблагоприятные?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9144000" cy="2824336"/>
          </a:xfrm>
        </p:spPr>
        <p:txBody>
          <a:bodyPr>
            <a:noAutofit/>
          </a:bodyPr>
          <a:lstStyle/>
          <a:p>
            <a:pPr algn="just"/>
            <a:r>
              <a:rPr lang="ru-RU" sz="4000" dirty="0" smtClean="0">
                <a:latin typeface="Book Antiqua" pitchFamily="18" charset="0"/>
              </a:rPr>
              <a:t>А) Рост числа регистрируемых браков</a:t>
            </a:r>
          </a:p>
          <a:p>
            <a:pPr algn="just"/>
            <a:r>
              <a:rPr lang="ru-RU" sz="4000" dirty="0" smtClean="0">
                <a:latin typeface="Book Antiqua" pitchFamily="18" charset="0"/>
              </a:rPr>
              <a:t>В) Рост числа незарегистрированных браков</a:t>
            </a:r>
          </a:p>
          <a:p>
            <a:pPr algn="just"/>
            <a:r>
              <a:rPr lang="ru-RU" sz="4000" dirty="0" smtClean="0">
                <a:latin typeface="Book Antiqua" pitchFamily="18" charset="0"/>
              </a:rPr>
              <a:t>С)Превышение количества женщин над количеством мужчин</a:t>
            </a:r>
          </a:p>
          <a:p>
            <a:pPr algn="just"/>
            <a:r>
              <a:rPr lang="en-US" sz="4000" dirty="0" smtClean="0">
                <a:latin typeface="Book Antiqua" pitchFamily="18" charset="0"/>
              </a:rPr>
              <a:t>D) </a:t>
            </a:r>
            <a:r>
              <a:rPr lang="ru-RU" sz="4000" dirty="0" smtClean="0">
                <a:latin typeface="Book Antiqua" pitchFamily="18" charset="0"/>
              </a:rPr>
              <a:t>Увеличение возраста вступающих в брак</a:t>
            </a:r>
            <a:endParaRPr lang="ru-RU" sz="4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2819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ll/>
      </p:transition>
    </mc:Choice>
    <mc:Fallback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843"/>
            <a:ext cx="9144000" cy="1080120"/>
          </a:xfrm>
        </p:spPr>
        <p:txBody>
          <a:bodyPr anchor="ctr"/>
          <a:lstStyle/>
          <a:p>
            <a:pPr algn="ctr"/>
            <a:r>
              <a:rPr lang="ru-RU" sz="4000" cap="none" dirty="0" smtClean="0">
                <a:latin typeface="Book Antiqua" pitchFamily="18" charset="0"/>
              </a:rPr>
              <a:t>2.   Что такое неполная семья?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80728"/>
            <a:ext cx="9144000" cy="5877272"/>
          </a:xfrm>
        </p:spPr>
        <p:txBody>
          <a:bodyPr anchor="ctr">
            <a:noAutofit/>
          </a:bodyPr>
          <a:lstStyle/>
          <a:p>
            <a:pPr algn="just"/>
            <a:r>
              <a:rPr lang="ru-RU" sz="4000" dirty="0" smtClean="0">
                <a:latin typeface="Book Antiqua" pitchFamily="18" charset="0"/>
              </a:rPr>
              <a:t>А) Неполная семейная группа, в которой изначально нет одного из членов</a:t>
            </a:r>
          </a:p>
          <a:p>
            <a:pPr algn="just"/>
            <a:r>
              <a:rPr lang="ru-RU" sz="4000" dirty="0" smtClean="0">
                <a:latin typeface="Book Antiqua" pitchFamily="18" charset="0"/>
              </a:rPr>
              <a:t>В) Распадение семьи вследствие ухода одного из супругов</a:t>
            </a:r>
          </a:p>
          <a:p>
            <a:pPr algn="just"/>
            <a:r>
              <a:rPr lang="ru-RU" sz="4000" dirty="0" smtClean="0">
                <a:latin typeface="Book Antiqua" pitchFamily="18" charset="0"/>
              </a:rPr>
              <a:t>С) Семья, где нет одного из старших родственников (бабушка/дедушка)</a:t>
            </a:r>
          </a:p>
          <a:p>
            <a:pPr algn="just"/>
            <a:r>
              <a:rPr lang="en-US" sz="4000" dirty="0" smtClean="0">
                <a:latin typeface="Book Antiqua" pitchFamily="18" charset="0"/>
              </a:rPr>
              <a:t>D) </a:t>
            </a:r>
            <a:r>
              <a:rPr lang="ru-RU" sz="4000" dirty="0" smtClean="0">
                <a:latin typeface="Book Antiqua" pitchFamily="18" charset="0"/>
              </a:rPr>
              <a:t>Семья, где есть только приемные дети</a:t>
            </a:r>
            <a:endParaRPr lang="ru-RU" sz="4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855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ll/>
      </p:transition>
    </mc:Choice>
    <mc:Fallback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844"/>
            <a:ext cx="9144000" cy="1782660"/>
          </a:xfrm>
        </p:spPr>
        <p:txBody>
          <a:bodyPr anchor="ctr"/>
          <a:lstStyle/>
          <a:p>
            <a:pPr algn="ctr"/>
            <a:r>
              <a:rPr lang="ru-RU" sz="4000" cap="none" dirty="0" smtClean="0">
                <a:latin typeface="Book Antiqua" pitchFamily="18" charset="0"/>
              </a:rPr>
              <a:t>3.   Как увеличение числа неполных семей влияет на демографическую и социальную ситуацию?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9144000" cy="5229200"/>
          </a:xfrm>
        </p:spPr>
        <p:txBody>
          <a:bodyPr anchor="ctr">
            <a:noAutofit/>
          </a:bodyPr>
          <a:lstStyle/>
          <a:p>
            <a:pPr algn="just"/>
            <a:r>
              <a:rPr lang="ru-RU" sz="3200" dirty="0" smtClean="0">
                <a:latin typeface="Book Antiqua" pitchFamily="18" charset="0"/>
              </a:rPr>
              <a:t>А) Неблагоприятно, из-за переизбытка внимания единственного родителя</a:t>
            </a:r>
          </a:p>
          <a:p>
            <a:pPr algn="just"/>
            <a:r>
              <a:rPr lang="ru-RU" sz="3200" dirty="0" smtClean="0">
                <a:latin typeface="Book Antiqua" pitchFamily="18" charset="0"/>
              </a:rPr>
              <a:t>В) Негативно, из-за неполного выполнения семейных функций</a:t>
            </a:r>
          </a:p>
          <a:p>
            <a:pPr algn="just"/>
            <a:r>
              <a:rPr lang="ru-RU" sz="3200" dirty="0" smtClean="0">
                <a:latin typeface="Book Antiqua" pitchFamily="18" charset="0"/>
              </a:rPr>
              <a:t>С) Позитивно, поскольку отсутствует один из шаблонов поведения, что позволяет ребенку творчески развиваться</a:t>
            </a:r>
          </a:p>
          <a:p>
            <a:pPr algn="just"/>
            <a:r>
              <a:rPr lang="en-US" sz="3200" dirty="0" smtClean="0">
                <a:latin typeface="Book Antiqua" pitchFamily="18" charset="0"/>
              </a:rPr>
              <a:t>D) </a:t>
            </a:r>
            <a:r>
              <a:rPr lang="ru-RU" sz="3200" dirty="0" smtClean="0">
                <a:latin typeface="Book Antiqua" pitchFamily="18" charset="0"/>
              </a:rPr>
              <a:t>Позитивно, поскольку ребенок получает больше внимания</a:t>
            </a:r>
            <a:endParaRPr lang="ru-RU" sz="32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7087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ll/>
      </p:transition>
    </mc:Choice>
    <mc:Fallback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844"/>
            <a:ext cx="9144000" cy="2286716"/>
          </a:xfrm>
        </p:spPr>
        <p:txBody>
          <a:bodyPr anchor="ctr"/>
          <a:lstStyle/>
          <a:p>
            <a:pPr algn="ctr"/>
            <a:r>
              <a:rPr lang="ru-RU" sz="4000" cap="none" dirty="0" smtClean="0">
                <a:latin typeface="Book Antiqua" pitchFamily="18" charset="0"/>
              </a:rPr>
              <a:t>4.   Как увеличение числа внебрачных рождений влияет на демографическую и социальную ситуацию?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88840"/>
            <a:ext cx="9144000" cy="4872572"/>
          </a:xfrm>
        </p:spPr>
        <p:txBody>
          <a:bodyPr anchor="ctr">
            <a:noAutofit/>
          </a:bodyPr>
          <a:lstStyle/>
          <a:p>
            <a:r>
              <a:rPr lang="ru-RU" sz="3200" dirty="0" smtClean="0">
                <a:latin typeface="Book Antiqua" pitchFamily="18" charset="0"/>
              </a:rPr>
              <a:t>А) Неблагоприятно, из-за недостатка материальных ресурсов</a:t>
            </a:r>
          </a:p>
          <a:p>
            <a:pPr algn="just"/>
            <a:r>
              <a:rPr lang="ru-RU" sz="3200" dirty="0" smtClean="0">
                <a:latin typeface="Book Antiqua" pitchFamily="18" charset="0"/>
              </a:rPr>
              <a:t>В) Негативно, из-за неполного выполнения функции социализации</a:t>
            </a:r>
          </a:p>
          <a:p>
            <a:pPr algn="just"/>
            <a:r>
              <a:rPr lang="ru-RU" sz="3200" dirty="0" smtClean="0">
                <a:latin typeface="Book Antiqua" pitchFamily="18" charset="0"/>
              </a:rPr>
              <a:t>С) Позитивно, поскольку это позволяет ребенку научиться преодолевать сложности</a:t>
            </a:r>
          </a:p>
          <a:p>
            <a:pPr algn="just"/>
            <a:r>
              <a:rPr lang="en-US" sz="3200" dirty="0" smtClean="0">
                <a:latin typeface="Book Antiqua" pitchFamily="18" charset="0"/>
              </a:rPr>
              <a:t>D) </a:t>
            </a:r>
            <a:r>
              <a:rPr lang="ru-RU" sz="3200" dirty="0" smtClean="0">
                <a:latin typeface="Book Antiqua" pitchFamily="18" charset="0"/>
              </a:rPr>
              <a:t>Позитивно, поскольку ребенок рано учится самостоятельности</a:t>
            </a:r>
            <a:endParaRPr lang="ru-RU" sz="32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1912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ll/>
      </p:transition>
    </mc:Choice>
    <mc:Fallback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844"/>
            <a:ext cx="9144000" cy="1494628"/>
          </a:xfrm>
        </p:spPr>
        <p:txBody>
          <a:bodyPr anchor="ctr"/>
          <a:lstStyle/>
          <a:p>
            <a:pPr algn="ctr"/>
            <a:r>
              <a:rPr lang="ru-RU" sz="4000" cap="none" dirty="0" smtClean="0">
                <a:latin typeface="Book Antiqua" pitchFamily="18" charset="0"/>
              </a:rPr>
              <a:t>5.   Чем характеризуется современная демографическая ситуация в России?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32212"/>
            <a:ext cx="9144000" cy="5229200"/>
          </a:xfrm>
        </p:spPr>
        <p:txBody>
          <a:bodyPr anchor="ctr">
            <a:noAutofit/>
          </a:bodyPr>
          <a:lstStyle/>
          <a:p>
            <a:r>
              <a:rPr lang="ru-RU" sz="4000" dirty="0" smtClean="0">
                <a:latin typeface="Book Antiqua" pitchFamily="18" charset="0"/>
              </a:rPr>
              <a:t>А) Число россиян неуклонно убывает</a:t>
            </a:r>
          </a:p>
          <a:p>
            <a:pPr algn="just"/>
            <a:r>
              <a:rPr lang="ru-RU" sz="4000" dirty="0" smtClean="0">
                <a:latin typeface="Book Antiqua" pitchFamily="18" charset="0"/>
              </a:rPr>
              <a:t>В) Население России не воспроизводится с 1960-х годов</a:t>
            </a:r>
          </a:p>
          <a:p>
            <a:pPr algn="just"/>
            <a:r>
              <a:rPr lang="ru-RU" sz="4000" dirty="0" smtClean="0">
                <a:latin typeface="Book Antiqua" pitchFamily="18" charset="0"/>
              </a:rPr>
              <a:t>С) Происходит сокращение трудоспособного населения</a:t>
            </a:r>
          </a:p>
          <a:p>
            <a:pPr algn="just"/>
            <a:r>
              <a:rPr lang="en-US" sz="4000" dirty="0" smtClean="0">
                <a:latin typeface="Book Antiqua" pitchFamily="18" charset="0"/>
              </a:rPr>
              <a:t>D) </a:t>
            </a:r>
            <a:r>
              <a:rPr lang="ru-RU" sz="4000" dirty="0" smtClean="0">
                <a:latin typeface="Book Antiqua" pitchFamily="18" charset="0"/>
              </a:rPr>
              <a:t>Происходит </a:t>
            </a:r>
            <a:r>
              <a:rPr lang="ru-RU" sz="4000" dirty="0" err="1" smtClean="0">
                <a:latin typeface="Book Antiqua" pitchFamily="18" charset="0"/>
              </a:rPr>
              <a:t>инфантилизация</a:t>
            </a:r>
            <a:r>
              <a:rPr lang="ru-RU" sz="4000" dirty="0" smtClean="0">
                <a:latin typeface="Book Antiqua" pitchFamily="18" charset="0"/>
              </a:rPr>
              <a:t> подрастающего поколения</a:t>
            </a:r>
            <a:endParaRPr lang="ru-RU" sz="4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457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ll/>
      </p:transition>
    </mc:Choice>
    <mc:Fallback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844"/>
            <a:ext cx="9144000" cy="2430732"/>
          </a:xfrm>
        </p:spPr>
        <p:txBody>
          <a:bodyPr anchor="ctr"/>
          <a:lstStyle/>
          <a:p>
            <a:pPr algn="ctr"/>
            <a:r>
              <a:rPr lang="ru-RU" sz="4000" cap="none" dirty="0" smtClean="0">
                <a:latin typeface="Book Antiqua" pitchFamily="18" charset="0"/>
              </a:rPr>
              <a:t>6.   Какие факторы оказали негативное влияние на современную демографическую ситуацию в России?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32212"/>
            <a:ext cx="9144000" cy="5229200"/>
          </a:xfrm>
        </p:spPr>
        <p:txBody>
          <a:bodyPr anchor="ctr">
            <a:noAutofit/>
          </a:bodyPr>
          <a:lstStyle/>
          <a:p>
            <a:r>
              <a:rPr lang="ru-RU" sz="4000" dirty="0" smtClean="0">
                <a:latin typeface="Book Antiqua" pitchFamily="18" charset="0"/>
              </a:rPr>
              <a:t>А) Смертность в годы войн и репрессий</a:t>
            </a:r>
          </a:p>
          <a:p>
            <a:pPr algn="just"/>
            <a:r>
              <a:rPr lang="ru-RU" sz="4000" dirty="0" smtClean="0">
                <a:latin typeface="Book Antiqua" pitchFamily="18" charset="0"/>
              </a:rPr>
              <a:t>В) Эмиграция в зарубежные страны</a:t>
            </a:r>
          </a:p>
          <a:p>
            <a:pPr algn="just"/>
            <a:r>
              <a:rPr lang="ru-RU" sz="4000" dirty="0" smtClean="0">
                <a:latin typeface="Book Antiqua" pitchFamily="18" charset="0"/>
              </a:rPr>
              <a:t>С) Превышение уровня рождаемости над уровнем смертности</a:t>
            </a:r>
          </a:p>
          <a:p>
            <a:pPr algn="just"/>
            <a:r>
              <a:rPr lang="en-US" sz="4000" dirty="0" smtClean="0">
                <a:latin typeface="Book Antiqua" pitchFamily="18" charset="0"/>
              </a:rPr>
              <a:t>D) </a:t>
            </a:r>
            <a:r>
              <a:rPr lang="ru-RU" sz="4000" dirty="0" smtClean="0">
                <a:latin typeface="Book Antiqua" pitchFamily="18" charset="0"/>
              </a:rPr>
              <a:t>Высокая продолжительность жизни</a:t>
            </a:r>
            <a:endParaRPr lang="ru-RU" sz="4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7378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ll/>
      </p:transition>
    </mc:Choice>
    <mc:Fallback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844"/>
            <a:ext cx="9144000" cy="2358724"/>
          </a:xfrm>
        </p:spPr>
        <p:txBody>
          <a:bodyPr anchor="ctr"/>
          <a:lstStyle/>
          <a:p>
            <a:pPr algn="ctr"/>
            <a:r>
              <a:rPr lang="ru-RU" sz="4000" cap="none" dirty="0" smtClean="0">
                <a:latin typeface="Book Antiqua" pitchFamily="18" charset="0"/>
              </a:rPr>
              <a:t>7.   Как влияет на современную демографическую ситуацию в России факт снижения возраста вступления в сексуальные отношения?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9144000" cy="4944580"/>
          </a:xfrm>
        </p:spPr>
        <p:txBody>
          <a:bodyPr anchor="ctr">
            <a:noAutofit/>
          </a:bodyPr>
          <a:lstStyle/>
          <a:p>
            <a:r>
              <a:rPr lang="ru-RU" sz="3200" dirty="0" smtClean="0">
                <a:latin typeface="Book Antiqua" pitchFamily="18" charset="0"/>
              </a:rPr>
              <a:t>А) Положительно, ведь будет рождаться больше детей</a:t>
            </a:r>
          </a:p>
          <a:p>
            <a:pPr algn="just"/>
            <a:r>
              <a:rPr lang="ru-RU" sz="3200" dirty="0" smtClean="0">
                <a:latin typeface="Book Antiqua" pitchFamily="18" charset="0"/>
              </a:rPr>
              <a:t>В) Негативно, поскольку ранняя беременность отражается на жизнеспособности матери и плода</a:t>
            </a:r>
          </a:p>
          <a:p>
            <a:pPr algn="just"/>
            <a:r>
              <a:rPr lang="ru-RU" sz="3200" dirty="0" smtClean="0">
                <a:latin typeface="Book Antiqua" pitchFamily="18" charset="0"/>
              </a:rPr>
              <a:t>С) Положительно, поскольку молодое поколение раньше вступит во взрослую жизнь</a:t>
            </a:r>
          </a:p>
          <a:p>
            <a:pPr algn="just"/>
            <a:r>
              <a:rPr lang="en-US" sz="3200" dirty="0" smtClean="0">
                <a:latin typeface="Book Antiqua" pitchFamily="18" charset="0"/>
              </a:rPr>
              <a:t>D) </a:t>
            </a:r>
            <a:r>
              <a:rPr lang="ru-RU" sz="3200" dirty="0" smtClean="0">
                <a:latin typeface="Book Antiqua" pitchFamily="18" charset="0"/>
              </a:rPr>
              <a:t>Негативно, поскольку старшее поколение не одобряет ранних половых отношений</a:t>
            </a:r>
            <a:endParaRPr lang="ru-RU" sz="32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73808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ll/>
      </p:transition>
    </mc:Choice>
    <mc:Fallback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844"/>
            <a:ext cx="9144000" cy="1206596"/>
          </a:xfrm>
        </p:spPr>
        <p:txBody>
          <a:bodyPr anchor="ctr"/>
          <a:lstStyle/>
          <a:p>
            <a:pPr algn="ctr"/>
            <a:r>
              <a:rPr lang="ru-RU" sz="4000" cap="none" dirty="0" smtClean="0">
                <a:latin typeface="Book Antiqua" pitchFamily="18" charset="0"/>
              </a:rPr>
              <a:t>Оцените свои знания: 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9144000" cy="5952692"/>
          </a:xfrm>
        </p:spPr>
        <p:txBody>
          <a:bodyPr anchor="ctr">
            <a:noAutofit/>
          </a:bodyPr>
          <a:lstStyle/>
          <a:p>
            <a:pPr marL="514350" indent="-514350">
              <a:buAutoNum type="arabicPeriod"/>
            </a:pPr>
            <a:r>
              <a:rPr lang="en-US" sz="4000" dirty="0" smtClean="0">
                <a:latin typeface="Book Antiqua" pitchFamily="18" charset="0"/>
              </a:rPr>
              <a:t>B,C,D</a:t>
            </a:r>
          </a:p>
          <a:p>
            <a:pPr marL="514350" indent="-514350">
              <a:buAutoNum type="arabicPeriod"/>
            </a:pPr>
            <a:r>
              <a:rPr lang="en-US" sz="4000" dirty="0" smtClean="0">
                <a:latin typeface="Book Antiqua" pitchFamily="18" charset="0"/>
              </a:rPr>
              <a:t>A,B</a:t>
            </a:r>
          </a:p>
          <a:p>
            <a:pPr marL="514350" indent="-514350">
              <a:buAutoNum type="arabicPeriod"/>
            </a:pPr>
            <a:r>
              <a:rPr lang="en-US" sz="4000" dirty="0" smtClean="0">
                <a:latin typeface="Book Antiqua" pitchFamily="18" charset="0"/>
              </a:rPr>
              <a:t>B</a:t>
            </a:r>
          </a:p>
          <a:p>
            <a:pPr marL="514350" indent="-514350">
              <a:buAutoNum type="arabicPeriod"/>
            </a:pPr>
            <a:r>
              <a:rPr lang="en-US" sz="4000" dirty="0" smtClean="0">
                <a:latin typeface="Book Antiqua" pitchFamily="18" charset="0"/>
              </a:rPr>
              <a:t>A,B</a:t>
            </a:r>
          </a:p>
          <a:p>
            <a:pPr marL="514350" indent="-514350">
              <a:buAutoNum type="arabicPeriod"/>
            </a:pPr>
            <a:r>
              <a:rPr lang="en-US" sz="4000" dirty="0" smtClean="0">
                <a:latin typeface="Book Antiqua" pitchFamily="18" charset="0"/>
              </a:rPr>
              <a:t>A,B,C,D</a:t>
            </a:r>
          </a:p>
          <a:p>
            <a:pPr marL="514350" indent="-514350">
              <a:buAutoNum type="arabicPeriod"/>
            </a:pPr>
            <a:r>
              <a:rPr lang="en-US" sz="4000" dirty="0" smtClean="0">
                <a:latin typeface="Book Antiqua" pitchFamily="18" charset="0"/>
              </a:rPr>
              <a:t>A,B</a:t>
            </a:r>
          </a:p>
          <a:p>
            <a:pPr marL="514350" indent="-514350">
              <a:buAutoNum type="arabicPeriod"/>
            </a:pPr>
            <a:r>
              <a:rPr lang="en-US" sz="4000" dirty="0">
                <a:latin typeface="Book Antiqua" pitchFamily="18" charset="0"/>
              </a:rPr>
              <a:t>B</a:t>
            </a:r>
            <a:endParaRPr lang="ru-RU" sz="4000" dirty="0"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268760"/>
            <a:ext cx="6336704" cy="540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Book Antiqua" pitchFamily="18" charset="0"/>
              </a:rPr>
              <a:t>0-</a:t>
            </a:r>
            <a:r>
              <a:rPr lang="ru-RU" sz="4000" dirty="0" smtClean="0">
                <a:solidFill>
                  <a:schemeClr val="bg1"/>
                </a:solidFill>
                <a:latin typeface="Book Antiqua" pitchFamily="18" charset="0"/>
              </a:rPr>
              <a:t>5</a:t>
            </a:r>
            <a:r>
              <a:rPr lang="en-US" sz="4000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  <a:r>
              <a:rPr lang="ru-RU" sz="4000" dirty="0" smtClean="0">
                <a:solidFill>
                  <a:schemeClr val="bg1"/>
                </a:solidFill>
                <a:latin typeface="Book Antiqua" pitchFamily="18" charset="0"/>
              </a:rPr>
              <a:t>баллов – оценка 2</a:t>
            </a:r>
          </a:p>
          <a:p>
            <a:pPr algn="ctr"/>
            <a:r>
              <a:rPr lang="ru-RU" sz="4000" dirty="0" smtClean="0">
                <a:solidFill>
                  <a:srgbClr val="7030A0"/>
                </a:solidFill>
                <a:latin typeface="Book Antiqua" pitchFamily="18" charset="0"/>
              </a:rPr>
              <a:t>6-9 баллов – оценка 3</a:t>
            </a:r>
          </a:p>
          <a:p>
            <a:pPr algn="ctr"/>
            <a:r>
              <a:rPr lang="ru-RU" sz="4000" dirty="0" smtClean="0">
                <a:solidFill>
                  <a:srgbClr val="0070C0"/>
                </a:solidFill>
                <a:latin typeface="Book Antiqua" pitchFamily="18" charset="0"/>
              </a:rPr>
              <a:t>10 – 13 баллов – оценка 4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Book Antiqua" pitchFamily="18" charset="0"/>
              </a:rPr>
              <a:t>14 - 15 баллов – оценка 5</a:t>
            </a:r>
            <a:endParaRPr lang="ru-RU" sz="4000" dirty="0">
              <a:solidFill>
                <a:srgbClr val="FF0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2817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:pull/>
      </p:transition>
    </mc:Choice>
    <mc:Fallback>
      <p:transition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0154" y="3140968"/>
            <a:ext cx="9144000" cy="3717032"/>
          </a:xfrm>
        </p:spPr>
        <p:txBody>
          <a:bodyPr anchor="ctr"/>
          <a:lstStyle/>
          <a:p>
            <a:r>
              <a:rPr lang="ru-RU" sz="4000" cap="none" dirty="0">
                <a:solidFill>
                  <a:srgbClr val="7030A0"/>
                </a:solidFill>
                <a:latin typeface="Book Antiqua" pitchFamily="18" charset="0"/>
              </a:rPr>
              <a:t>Промежуток между "О, я мечтаю о будущем!" и "Ах, уже поздно, все в прошлом" так бесконечно мал, что в него невозможно </a:t>
            </a:r>
            <a:r>
              <a:rPr lang="ru-RU" sz="4000" cap="none" dirty="0" smtClean="0">
                <a:solidFill>
                  <a:srgbClr val="7030A0"/>
                </a:solidFill>
                <a:latin typeface="Book Antiqua" pitchFamily="18" charset="0"/>
              </a:rPr>
              <a:t>протиснуться </a:t>
            </a:r>
            <a:r>
              <a:rPr lang="ru-RU" sz="4000" cap="none" dirty="0" smtClean="0">
                <a:latin typeface="Book Antiqua" pitchFamily="18" charset="0"/>
              </a:rPr>
              <a:t/>
            </a:r>
            <a:br>
              <a:rPr lang="ru-RU" sz="4000" cap="none" dirty="0" smtClean="0">
                <a:latin typeface="Book Antiqua" pitchFamily="18" charset="0"/>
              </a:rPr>
            </a:br>
            <a:r>
              <a:rPr lang="ru-RU" sz="4000" cap="none" dirty="0" smtClean="0">
                <a:latin typeface="Book Antiqua" pitchFamily="18" charset="0"/>
              </a:rPr>
              <a:t>					-Айрис </a:t>
            </a:r>
            <a:r>
              <a:rPr lang="ru-RU" sz="4000" cap="none" dirty="0" err="1" smtClean="0">
                <a:latin typeface="Book Antiqua" pitchFamily="18" charset="0"/>
              </a:rPr>
              <a:t>Мердок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1052735"/>
            <a:ext cx="9296400" cy="1872209"/>
          </a:xfrm>
          <a:prstGeom prst="rect">
            <a:avLst/>
          </a:prstGeom>
        </p:spPr>
        <p:txBody>
          <a:bodyPr vert="horz" lIns="0" tIns="45720" rIns="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cap="none" dirty="0" smtClean="0">
                <a:solidFill>
                  <a:srgbClr val="7030A0"/>
                </a:solidFill>
                <a:latin typeface="Book Antiqua" pitchFamily="18" charset="0"/>
              </a:rPr>
              <a:t>Если вы не думаете о будущем, у вас его не будет </a:t>
            </a:r>
            <a:r>
              <a:rPr lang="ru-RU" sz="4000" cap="none" dirty="0" smtClean="0">
                <a:latin typeface="Book Antiqua" pitchFamily="18" charset="0"/>
              </a:rPr>
              <a:t/>
            </a:r>
            <a:br>
              <a:rPr lang="ru-RU" sz="4000" cap="none" dirty="0" smtClean="0">
                <a:latin typeface="Book Antiqua" pitchFamily="18" charset="0"/>
              </a:rPr>
            </a:br>
            <a:r>
              <a:rPr lang="ru-RU" sz="4000" cap="none" dirty="0" smtClean="0">
                <a:latin typeface="Book Antiqua" pitchFamily="18" charset="0"/>
              </a:rPr>
              <a:t>				-Джон Голсуорси </a:t>
            </a:r>
            <a:endParaRPr lang="ru-RU" sz="4000" cap="none" dirty="0">
              <a:latin typeface="Book Antiqua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1"/>
            <a:ext cx="2123728" cy="548680"/>
          </a:xfrm>
          <a:prstGeom prst="rect">
            <a:avLst/>
          </a:prstGeom>
        </p:spPr>
        <p:txBody>
          <a:bodyPr vert="horz" lIns="0" tIns="45720" rIns="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66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 smtClean="0">
                <a:solidFill>
                  <a:srgbClr val="7030A0"/>
                </a:solidFill>
                <a:latin typeface="a_Algerius" pitchFamily="82" charset="-52"/>
              </a:rPr>
              <a:t>NOTA BENE</a:t>
            </a:r>
            <a:endParaRPr lang="ru-RU" sz="2800" dirty="0">
              <a:solidFill>
                <a:srgbClr val="7030A0"/>
              </a:solidFill>
              <a:latin typeface="a_Algerius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724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628800"/>
            <a:ext cx="4644008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51432" y="0"/>
            <a:ext cx="4499992" cy="1629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Book Antiqua" pitchFamily="18" charset="0"/>
              </a:rPr>
              <a:t>Марк </a:t>
            </a:r>
            <a:endParaRPr lang="en-US" sz="2800" b="1" i="1" u="sng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Book Antiqua" pitchFamily="18" charset="0"/>
              </a:rPr>
              <a:t>Туллий </a:t>
            </a:r>
            <a:endParaRPr lang="en-US" sz="2800" b="1" i="1" u="sng" dirty="0" smtClean="0">
              <a:solidFill>
                <a:srgbClr val="0070C0"/>
              </a:solidFill>
              <a:latin typeface="Book Antiqua" pitchFamily="18" charset="0"/>
            </a:endParaRPr>
          </a:p>
          <a:p>
            <a:pPr algn="ctr"/>
            <a:r>
              <a:rPr lang="ru-RU" sz="2800" b="1" i="1" u="sng" dirty="0" smtClean="0">
                <a:solidFill>
                  <a:srgbClr val="0070C0"/>
                </a:solidFill>
                <a:latin typeface="Book Antiqua" pitchFamily="18" charset="0"/>
              </a:rPr>
              <a:t>Цицерон</a:t>
            </a:r>
            <a:endParaRPr lang="ru-RU" sz="2800" b="1" i="1" u="sng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15" name="Овальная выноска 14"/>
          <p:cNvSpPr/>
          <p:nvPr/>
        </p:nvSpPr>
        <p:spPr>
          <a:xfrm>
            <a:off x="3369752" y="188640"/>
            <a:ext cx="6440315" cy="6048672"/>
          </a:xfrm>
          <a:prstGeom prst="wedgeEllipseCallout">
            <a:avLst>
              <a:gd name="adj1" fmla="val -55798"/>
              <a:gd name="adj2" fmla="val 252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FFFF"/>
                </a:solidFill>
                <a:latin typeface="Book Antiqua" pitchFamily="18" charset="0"/>
              </a:rPr>
              <a:t>п</a:t>
            </a:r>
            <a:r>
              <a:rPr lang="ru-RU" sz="2400" dirty="0" smtClean="0">
                <a:solidFill>
                  <a:srgbClr val="FFFFFF"/>
                </a:solidFill>
                <a:latin typeface="Book Antiqua" pitchFamily="18" charset="0"/>
              </a:rPr>
              <a:t>олагал, что от глагола </a:t>
            </a:r>
            <a:r>
              <a:rPr lang="ru-RU" sz="2400" b="1" i="1" u="sng" dirty="0" err="1">
                <a:solidFill>
                  <a:srgbClr val="FF0000"/>
                </a:solidFill>
                <a:latin typeface="Book Antiqua" pitchFamily="18" charset="0"/>
              </a:rPr>
              <a:t>relegere</a:t>
            </a:r>
            <a:r>
              <a:rPr lang="ru-RU" sz="2400" dirty="0">
                <a:solidFill>
                  <a:srgbClr val="FFFFFF"/>
                </a:solidFill>
                <a:latin typeface="Book Antiqua" pitchFamily="18" charset="0"/>
              </a:rPr>
              <a:t> (вновь собирать, </a:t>
            </a:r>
            <a:r>
              <a:rPr lang="ru-RU" sz="2400" dirty="0" smtClean="0">
                <a:solidFill>
                  <a:srgbClr val="FFFFFF"/>
                </a:solidFill>
                <a:latin typeface="Book Antiqua" pitchFamily="18" charset="0"/>
              </a:rPr>
              <a:t> опять </a:t>
            </a:r>
            <a:r>
              <a:rPr lang="ru-RU" sz="2400" dirty="0">
                <a:solidFill>
                  <a:srgbClr val="FFFFFF"/>
                </a:solidFill>
                <a:latin typeface="Book Antiqua" pitchFamily="18" charset="0"/>
              </a:rPr>
              <a:t>обдумывать, откладывать на особое употребление), что в переносном смысле означает «благоговеть» или «относиться к чему-либо с особым вниманием, почтением». Отсюда и самое существо религии Цицерон видел в благоговении перед высшими силами, Божеством.</a:t>
            </a:r>
          </a:p>
        </p:txBody>
      </p:sp>
    </p:spTree>
    <p:extLst>
      <p:ext uri="{BB962C8B-B14F-4D97-AF65-F5344CB8AC3E}">
        <p14:creationId xmlns:p14="http://schemas.microsoft.com/office/powerpoint/2010/main" xmlns="" val="3381729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71470">
        <p:pull/>
      </p:transition>
    </mc:Choice>
    <mc:Fallback>
      <p:transition spd="slow" advClick="0" advTm="7147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4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8" y="0"/>
            <a:ext cx="9136462" cy="6858000"/>
          </a:xfrm>
          <a:prstGeom prst="rect">
            <a:avLst/>
          </a:prstGeom>
        </p:spPr>
      </p:pic>
      <p:sp>
        <p:nvSpPr>
          <p:cNvPr id="6" name="Овальная выноска 5"/>
          <p:cNvSpPr/>
          <p:nvPr/>
        </p:nvSpPr>
        <p:spPr>
          <a:xfrm>
            <a:off x="84101" y="260648"/>
            <a:ext cx="4491667" cy="4032448"/>
          </a:xfrm>
          <a:prstGeom prst="wedgeEllipseCallout">
            <a:avLst>
              <a:gd name="adj1" fmla="val 66424"/>
              <a:gd name="adj2" fmla="val 3142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rgbClr val="7030A0"/>
                </a:solidFill>
                <a:latin typeface="Book Antiqua" pitchFamily="18" charset="0"/>
              </a:rPr>
              <a:t>NOTA BENE</a:t>
            </a:r>
            <a:r>
              <a:rPr lang="en-US" sz="2400" dirty="0" smtClean="0">
                <a:latin typeface="Book Antiqua" pitchFamily="18" charset="0"/>
              </a:rPr>
              <a:t> (</a:t>
            </a:r>
            <a:r>
              <a:rPr lang="ru-RU" sz="2400" dirty="0" smtClean="0">
                <a:latin typeface="Book Antiqua" pitchFamily="18" charset="0"/>
              </a:rPr>
              <a:t>или</a:t>
            </a:r>
            <a:r>
              <a:rPr lang="en-US" sz="2400" dirty="0" smtClean="0">
                <a:latin typeface="Book Antiqua" pitchFamily="18" charset="0"/>
              </a:rPr>
              <a:t> NB</a:t>
            </a:r>
            <a:r>
              <a:rPr lang="ru-RU" sz="2400" dirty="0" smtClean="0">
                <a:latin typeface="Book Antiqua" pitchFamily="18" charset="0"/>
              </a:rPr>
              <a:t>, что означает – «запомни как следует», лат.) – знак в тексте, используется до сих пор.</a:t>
            </a:r>
            <a:endParaRPr lang="ru-RU" sz="2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0227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Click="0" advTm="10000">
        <p:pull/>
      </p:transition>
    </mc:Choice>
    <mc:Fallback>
      <p:transition spd="slow" advClick="0" advTm="1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2123728" cy="548680"/>
          </a:xfrm>
        </p:spPr>
        <p:txBody>
          <a:bodyPr/>
          <a:lstStyle/>
          <a:p>
            <a:pPr algn="ctr"/>
            <a:r>
              <a:rPr lang="en-US" sz="2800" dirty="0" smtClean="0">
                <a:solidFill>
                  <a:srgbClr val="7030A0"/>
                </a:solidFill>
                <a:latin typeface="a_Algerius" pitchFamily="82" charset="-52"/>
              </a:rPr>
              <a:t>NOTA BENE</a:t>
            </a:r>
            <a:endParaRPr lang="ru-RU" sz="2800" dirty="0">
              <a:solidFill>
                <a:srgbClr val="7030A0"/>
              </a:solidFill>
              <a:latin typeface="a_Algerius" pitchFamily="82" charset="-52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-16890" y="332656"/>
            <a:ext cx="9144000" cy="273630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Book Antiqua" pitchFamily="18" charset="0"/>
              </a:rPr>
              <a:t>Конституция Российской Федерации,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Book Antiqua" pitchFamily="18" charset="0"/>
              </a:rPr>
              <a:t>Статья 14:</a:t>
            </a:r>
            <a:endParaRPr lang="ru-RU" sz="36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-16889" y="3013618"/>
            <a:ext cx="9160890" cy="38443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i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latin typeface="Book Antiqua" pitchFamily="18" charset="0"/>
              </a:rPr>
              <a:t> </a:t>
            </a:r>
            <a:r>
              <a:rPr lang="ru-RU" sz="3600" i="0" dirty="0" smtClean="0">
                <a:latin typeface="Book Antiqua" pitchFamily="18" charset="0"/>
              </a:rPr>
              <a:t>1. Российская Федерация — светское государство. Никакая религия не может устанавливаться в качестве государственной или обязательной. </a:t>
            </a:r>
          </a:p>
          <a:p>
            <a:pPr algn="ctr"/>
            <a:r>
              <a:rPr lang="ru-RU" sz="3600" i="0" dirty="0" smtClean="0">
                <a:latin typeface="Book Antiqua" pitchFamily="18" charset="0"/>
              </a:rPr>
              <a:t>       2. Религиозные объединения отделены от государства и равны перед законом.</a:t>
            </a:r>
            <a:endParaRPr lang="ru-RU" sz="3600" i="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73813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26915">
        <p:pull/>
      </p:transition>
    </mc:Choice>
    <mc:Fallback>
      <p:transition spd="slow" advClick="0" advTm="26915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2411760" cy="54868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1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2800" dirty="0" smtClean="0">
                <a:solidFill>
                  <a:srgbClr val="7030A0"/>
                </a:solidFill>
                <a:latin typeface="a_Algerius" pitchFamily="82" charset="-52"/>
              </a:rPr>
              <a:t>NOTA BENE</a:t>
            </a:r>
            <a:endParaRPr lang="ru-RU" sz="2800" dirty="0">
              <a:solidFill>
                <a:srgbClr val="7030A0"/>
              </a:solidFill>
              <a:latin typeface="a_Algerius" pitchFamily="82" charset="-52"/>
            </a:endParaRPr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0" y="270090"/>
            <a:ext cx="9144000" cy="272686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  <a:t>Федеральный закон «О свободе совести и о религиозных объединениях»,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Book Antiqua" pitchFamily="18" charset="0"/>
              </a:rPr>
              <a:t>(1997 год, дополненный  в 2002, 03, 04, 06, 08, 11 гг.) Статья 3:</a:t>
            </a:r>
            <a:endParaRPr lang="ru-RU" sz="3200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8846" y="2839418"/>
            <a:ext cx="916284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Book Antiqua" pitchFamily="18" charset="0"/>
              </a:rPr>
              <a:t>     </a:t>
            </a:r>
            <a:r>
              <a:rPr lang="ru-RU" sz="3200" dirty="0" smtClean="0">
                <a:latin typeface="Book Antiqua" pitchFamily="18" charset="0"/>
              </a:rPr>
              <a:t>В </a:t>
            </a:r>
            <a:r>
              <a:rPr lang="ru-RU" sz="3200" dirty="0">
                <a:latin typeface="Book Antiqua" pitchFamily="18" charset="0"/>
              </a:rPr>
              <a:t>Российской Федерации гарантируются свобода совести и свобода вероисповедания, в том числе право исповедовать индивидуально или совместно с другими любую религию или не исповедовать никакой, свободно выбирать и менять, иметь и распространять религиозные и иные убеждения и действовать в соответствии с ними.</a:t>
            </a:r>
          </a:p>
        </p:txBody>
      </p:sp>
    </p:spTree>
    <p:extLst>
      <p:ext uri="{BB962C8B-B14F-4D97-AF65-F5344CB8AC3E}">
        <p14:creationId xmlns:p14="http://schemas.microsoft.com/office/powerpoint/2010/main" xmlns="" val="2151545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0000" advClick="0" advTm="30000">
        <p:pull/>
      </p:transition>
    </mc:Choice>
    <mc:Fallback>
      <p:transition spd="slow" advClick="0" advTm="30000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TC101859861[[fn=Выставка]]</Template>
  <TotalTime>957</TotalTime>
  <Words>1168</Words>
  <Application>Microsoft Office PowerPoint</Application>
  <PresentationFormat>On-screen Show (4:3)</PresentationFormat>
  <Paragraphs>116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Tradeshow</vt:lpstr>
      <vt:lpstr>Религиозные объединения в Российской Федерации</vt:lpstr>
      <vt:lpstr>Религия - особая форма осознания мира, обусловленная верой в сверхъестественное, включающая в себя свод моральных норм и типов поведения, обрядов, культовых действий и объединение людей в организации - церковь, религиозную общину и т.д.</vt:lpstr>
      <vt:lpstr>Существует несколько точек зрения на происхождение слова «религия»  (от лат. religio — совестливость, благочестие, благоговение, почитание, святость)  </vt:lpstr>
      <vt:lpstr>Slide 4</vt:lpstr>
      <vt:lpstr>Slide 5</vt:lpstr>
      <vt:lpstr>Slide 6</vt:lpstr>
      <vt:lpstr>Slide 7</vt:lpstr>
      <vt:lpstr>NOTA BENE</vt:lpstr>
      <vt:lpstr>Slide 9</vt:lpstr>
      <vt:lpstr>Россия – страна с большим количеством религиозных и конфессиональных  общин</vt:lpstr>
      <vt:lpstr>Наибольшее число верующих в России исповедуют православие</vt:lpstr>
      <vt:lpstr>Slide 12</vt:lpstr>
      <vt:lpstr>Исла́м (араб. إسلام) — монотеистическая мировая религия. Слово «ислам» переводится как «покорность», «подчинение» (законам Аллаха). В шариатской терминологии ислам — это полное, абсолютное единобожие, подчинение Аллаху, его приказам и запретам, отстранение от многобожия. Приверженцев ислама называют мусульманами.</vt:lpstr>
      <vt:lpstr>Будди́зм (санскр. बुद्ध धर्म)— религиозно-философское учение (дхарма) о духовном пробуждении (бодхи), возникшее около VI века до н. э. в древней Индии. Основателем учения считается Сиддхартха Гаутама, впоследствии получивший имя Будда. </vt:lpstr>
      <vt:lpstr>Slide 15</vt:lpstr>
      <vt:lpstr>Помимо традиционно многочисленных в России активно существуют общины:</vt:lpstr>
      <vt:lpstr>Slide 17</vt:lpstr>
      <vt:lpstr>Slide 18</vt:lpstr>
      <vt:lpstr>Религиозное объединение — добровольное объединение граждан РФ, иных лиц, постоянно и на законных основаниях проживающих на территории РФ, образованное в целях совместного исповедания и распространения веры и обладающее соответствующими этой цели признаками: </vt:lpstr>
      <vt:lpstr>Slide 20</vt:lpstr>
      <vt:lpstr>Slide 21</vt:lpstr>
      <vt:lpstr>Slide 22</vt:lpstr>
      <vt:lpstr>В современной России влияние религиозных организаций на общественную жизнь возрастает</vt:lpstr>
      <vt:lpstr>Именно поэтому для стабильного развития нашей стране необходимо сохранять межрелигиозный мир</vt:lpstr>
      <vt:lpstr>Зачастую религией прикрываются экстремисты, пользуясь незнанием религиозной культуры многих людей, особенно молодежи</vt:lpstr>
      <vt:lpstr>Slide 26</vt:lpstr>
      <vt:lpstr>Slide 27</vt:lpstr>
      <vt:lpstr>Домашнее задание:</vt:lpstr>
      <vt:lpstr>Тест по предыдущей теме: «Демографическая ситуация в современной России» (правильных ответов в каждом вопросе может быть от одного до четырех!!!)</vt:lpstr>
      <vt:lpstr>1.   Какие тенденции в развитии семьи можно оценить как неблагоприятные?</vt:lpstr>
      <vt:lpstr>2.   Что такое неполная семья?</vt:lpstr>
      <vt:lpstr>3.   Как увеличение числа неполных семей влияет на демографическую и социальную ситуацию?</vt:lpstr>
      <vt:lpstr>4.   Как увеличение числа внебрачных рождений влияет на демографическую и социальную ситуацию?</vt:lpstr>
      <vt:lpstr>5.   Чем характеризуется современная демографическая ситуация в России?</vt:lpstr>
      <vt:lpstr>6.   Какие факторы оказали негативное влияние на современную демографическую ситуацию в России?</vt:lpstr>
      <vt:lpstr>7.   Как влияет на современную демографическую ситуацию в России факт снижения возраста вступления в сексуальные отношения?</vt:lpstr>
      <vt:lpstr>Оцените свои знания: </vt:lpstr>
      <vt:lpstr>Промежуток между "О, я мечтаю о будущем!" и "Ах, уже поздно, все в прошлом" так бесконечно мал, что в него невозможно протиснуться       -Айрис Мердок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Религиозные объединения в Российской федерации</dc:title>
  <dc:creator>Вадик</dc:creator>
  <cp:lastModifiedBy>Windows User</cp:lastModifiedBy>
  <cp:revision>146</cp:revision>
  <dcterms:created xsi:type="dcterms:W3CDTF">2012-02-03T11:11:34Z</dcterms:created>
  <dcterms:modified xsi:type="dcterms:W3CDTF">2016-09-06T20:54:28Z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2800733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